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Space Mono Bold" charset="1" panose="02000809030000020004"/>
      <p:regular r:id="rId16"/>
    </p:embeddedFont>
    <p:embeddedFont>
      <p:font typeface="Garet" charset="1" panose="00000000000000000000"/>
      <p:regular r:id="rId17"/>
    </p:embeddedFont>
    <p:embeddedFont>
      <p:font typeface="Garet Bold" charset="1" panose="00000000000000000000"/>
      <p:regular r:id="rId18"/>
    </p:embeddedFont>
    <p:embeddedFont>
      <p:font typeface="Garet Italic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7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1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1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7278" y="351364"/>
            <a:ext cx="18288000" cy="86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0"/>
              </a:lnSpc>
            </a:pPr>
            <a:r>
              <a:rPr lang="en-US" b="true" sz="600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PART 1: CLASSIFICATION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321831" y="-2825095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143500"/>
            <a:ext cx="18288000" cy="9877425"/>
          </a:xfrm>
          <a:custGeom>
            <a:avLst/>
            <a:gdLst/>
            <a:ahLst/>
            <a:cxnLst/>
            <a:rect r="r" b="b" t="t" l="l"/>
            <a:pathLst>
              <a:path h="9877425" w="18288000">
                <a:moveTo>
                  <a:pt x="0" y="0"/>
                </a:moveTo>
                <a:lnTo>
                  <a:pt x="18288000" y="0"/>
                </a:lnTo>
                <a:lnTo>
                  <a:pt x="18288000" y="9877425"/>
                </a:lnTo>
                <a:lnTo>
                  <a:pt x="0" y="9877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954413" y="211291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12373" y="2333514"/>
            <a:ext cx="6885350" cy="5619972"/>
          </a:xfrm>
          <a:custGeom>
            <a:avLst/>
            <a:gdLst/>
            <a:ahLst/>
            <a:cxnLst/>
            <a:rect r="r" b="b" t="t" l="l"/>
            <a:pathLst>
              <a:path h="5619972" w="6885350">
                <a:moveTo>
                  <a:pt x="0" y="0"/>
                </a:moveTo>
                <a:lnTo>
                  <a:pt x="6885350" y="0"/>
                </a:lnTo>
                <a:lnTo>
                  <a:pt x="6885350" y="5619972"/>
                </a:lnTo>
                <a:lnTo>
                  <a:pt x="0" y="5619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65" t="0" r="-886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1271479"/>
            <a:ext cx="18288000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Task: Predict whether a factory machine is faulty or working.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993789"/>
            <a:ext cx="907600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Problem Definition + Dataset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85939"/>
            <a:ext cx="8212578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 aim to predict whether a factory machine is working or faulty using sensor 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data collected from existing machines.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538277"/>
            <a:ext cx="8520722" cy="494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6"/>
              </a:lnSpc>
            </a:pPr>
            <a:r>
              <a:rPr lang="en-US" sz="201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Key Points within Dataset</a:t>
            </a:r>
          </a:p>
          <a:p>
            <a:pPr algn="l" marL="390714" indent="-195357" lvl="1">
              <a:lnSpc>
                <a:spcPts val="2714"/>
              </a:lnSpc>
              <a:buFont typeface="Arial"/>
              <a:buChar char="•"/>
            </a:pP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Binary Classification → Predict Machine Status </a:t>
            </a:r>
          </a:p>
          <a:p>
            <a:pPr algn="l" marL="781427" indent="-260476" lvl="2">
              <a:lnSpc>
                <a:spcPts val="2714"/>
              </a:lnSpc>
              <a:buFont typeface="Arial"/>
              <a:buChar char="⚬"/>
            </a:pP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0 → Working</a:t>
            </a:r>
          </a:p>
          <a:p>
            <a:pPr algn="l" marL="781427" indent="-260476" lvl="2">
              <a:lnSpc>
                <a:spcPts val="2714"/>
              </a:lnSpc>
              <a:buFont typeface="Arial"/>
              <a:buChar char="⚬"/>
            </a:pP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 → Faulty</a:t>
            </a:r>
          </a:p>
          <a:p>
            <a:pPr algn="l" marL="390714" indent="-195357" lvl="1">
              <a:lnSpc>
                <a:spcPts val="2714"/>
              </a:lnSpc>
              <a:buFont typeface="Arial"/>
              <a:buChar char="•"/>
            </a:pP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Dataset Summary:</a:t>
            </a:r>
          </a:p>
          <a:p>
            <a:pPr algn="l" marL="781427" indent="-260476" lvl="2">
              <a:lnSpc>
                <a:spcPts val="2714"/>
              </a:lnSpc>
              <a:buFont typeface="Arial"/>
              <a:buChar char="⚬"/>
            </a:pP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20,000 rows with 8 features.</a:t>
            </a:r>
          </a:p>
          <a:p>
            <a:pPr algn="l" marL="781427" indent="-260476" lvl="2">
              <a:lnSpc>
                <a:spcPts val="2714"/>
              </a:lnSpc>
              <a:buFont typeface="Arial"/>
              <a:buChar char="⚬"/>
            </a:pP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No duplicate rows.</a:t>
            </a:r>
          </a:p>
          <a:p>
            <a:pPr algn="l" marL="781427" indent="-260476" lvl="2">
              <a:lnSpc>
                <a:spcPts val="2714"/>
              </a:lnSpc>
              <a:buFont typeface="Arial"/>
              <a:buChar char="⚬"/>
            </a:pP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Missing values: </a:t>
            </a:r>
            <a:r>
              <a:rPr lang="en-US" sz="1809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Quality</a:t>
            </a: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1809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Process T</a:t>
            </a: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1809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Rotation Speed</a:t>
            </a:r>
          </a:p>
          <a:p>
            <a:pPr algn="l" marL="781427" indent="-260476" lvl="2">
              <a:lnSpc>
                <a:spcPts val="2714"/>
              </a:lnSpc>
              <a:buFont typeface="Arial"/>
              <a:buChar char="⚬"/>
            </a:pP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Main issue: Class imbalance. → recall becomes priority metric.</a:t>
            </a:r>
          </a:p>
          <a:p>
            <a:pPr algn="l">
              <a:lnSpc>
                <a:spcPts val="3016"/>
              </a:lnSpc>
            </a:pPr>
          </a:p>
          <a:p>
            <a:pPr algn="l">
              <a:lnSpc>
                <a:spcPts val="3314"/>
              </a:lnSpc>
            </a:pPr>
            <a:r>
              <a:rPr lang="en-US" sz="220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Why this matters</a:t>
            </a:r>
          </a:p>
          <a:p>
            <a:pPr algn="l" marL="390714" indent="-195357" lvl="1">
              <a:lnSpc>
                <a:spcPts val="2714"/>
              </a:lnSpc>
              <a:buFont typeface="Arial"/>
              <a:buChar char="•"/>
            </a:pP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Early detection reduces downtime and prevents unexpected failures</a:t>
            </a:r>
          </a:p>
          <a:p>
            <a:pPr algn="l" marL="390714" indent="-195357" lvl="1">
              <a:lnSpc>
                <a:spcPts val="2714"/>
              </a:lnSpc>
              <a:buFont typeface="Arial"/>
              <a:buChar char="•"/>
            </a:pP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Improves quality control, reduces manual work</a:t>
            </a:r>
          </a:p>
          <a:p>
            <a:pPr algn="l" marL="390714" indent="-195357" lvl="1">
              <a:lnSpc>
                <a:spcPts val="2714"/>
              </a:lnSpc>
              <a:buFont typeface="Arial"/>
              <a:buChar char="•"/>
            </a:pP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ML helps workers act before machine breaks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54848" y="8176707"/>
            <a:ext cx="32004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Class Imbalance in dataset</a:t>
            </a:r>
          </a:p>
        </p:txBody>
      </p:sp>
      <p:sp>
        <p:nvSpPr>
          <p:cNvPr name="Freeform 12" id="12"/>
          <p:cNvSpPr/>
          <p:nvPr/>
        </p:nvSpPr>
        <p:spPr>
          <a:xfrm flipH="true" flipV="true" rot="10034803">
            <a:off x="9362851" y="6436263"/>
            <a:ext cx="1041286" cy="342678"/>
          </a:xfrm>
          <a:custGeom>
            <a:avLst/>
            <a:gdLst/>
            <a:ahLst/>
            <a:cxnLst/>
            <a:rect r="r" b="b" t="t" l="l"/>
            <a:pathLst>
              <a:path h="342678" w="1041286">
                <a:moveTo>
                  <a:pt x="1041286" y="342677"/>
                </a:moveTo>
                <a:lnTo>
                  <a:pt x="0" y="342677"/>
                </a:lnTo>
                <a:lnTo>
                  <a:pt x="0" y="0"/>
                </a:lnTo>
                <a:lnTo>
                  <a:pt x="1041286" y="0"/>
                </a:lnTo>
                <a:lnTo>
                  <a:pt x="1041286" y="34267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100000">
            <a:off x="-4188913" y="-705542"/>
            <a:ext cx="8932907" cy="8229600"/>
          </a:xfrm>
          <a:custGeom>
            <a:avLst/>
            <a:gdLst/>
            <a:ahLst/>
            <a:cxnLst/>
            <a:rect r="r" b="b" t="t" l="l"/>
            <a:pathLst>
              <a:path h="8229600" w="8932907">
                <a:moveTo>
                  <a:pt x="8932907" y="0"/>
                </a:moveTo>
                <a:lnTo>
                  <a:pt x="0" y="0"/>
                </a:lnTo>
                <a:lnTo>
                  <a:pt x="0" y="8229600"/>
                </a:lnTo>
                <a:lnTo>
                  <a:pt x="8932907" y="8229600"/>
                </a:lnTo>
                <a:lnTo>
                  <a:pt x="8932907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64894" y="-247995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799254" y="-821211"/>
            <a:ext cx="7037145" cy="16140902"/>
          </a:xfrm>
          <a:custGeom>
            <a:avLst/>
            <a:gdLst/>
            <a:ahLst/>
            <a:cxnLst/>
            <a:rect r="r" b="b" t="t" l="l"/>
            <a:pathLst>
              <a:path h="16140902" w="7037145">
                <a:moveTo>
                  <a:pt x="7037145" y="0"/>
                </a:moveTo>
                <a:lnTo>
                  <a:pt x="0" y="0"/>
                </a:lnTo>
                <a:lnTo>
                  <a:pt x="0" y="16140901"/>
                </a:lnTo>
                <a:lnTo>
                  <a:pt x="7037145" y="16140901"/>
                </a:lnTo>
                <a:lnTo>
                  <a:pt x="7037145" y="0"/>
                </a:lnTo>
                <a:close/>
              </a:path>
            </a:pathLst>
          </a:custGeom>
          <a:blipFill>
            <a:blip r:embed="rId5">
              <a:alphaModFix amt="56000"/>
            </a:blip>
            <a:stretch>
              <a:fillRect l="-20344" t="0" r="-2384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33462" y="-2014629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8317" y="3171944"/>
            <a:ext cx="6199502" cy="3314349"/>
          </a:xfrm>
          <a:custGeom>
            <a:avLst/>
            <a:gdLst/>
            <a:ahLst/>
            <a:cxnLst/>
            <a:rect r="r" b="b" t="t" l="l"/>
            <a:pathLst>
              <a:path h="3314349" w="6199502">
                <a:moveTo>
                  <a:pt x="0" y="0"/>
                </a:moveTo>
                <a:lnTo>
                  <a:pt x="6199501" y="0"/>
                </a:lnTo>
                <a:lnTo>
                  <a:pt x="6199501" y="3314349"/>
                </a:lnTo>
                <a:lnTo>
                  <a:pt x="0" y="33143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02978" y="2969865"/>
            <a:ext cx="5570357" cy="3438843"/>
          </a:xfrm>
          <a:custGeom>
            <a:avLst/>
            <a:gdLst/>
            <a:ahLst/>
            <a:cxnLst/>
            <a:rect r="r" b="b" t="t" l="l"/>
            <a:pathLst>
              <a:path h="3438843" w="5570357">
                <a:moveTo>
                  <a:pt x="0" y="0"/>
                </a:moveTo>
                <a:lnTo>
                  <a:pt x="5570357" y="0"/>
                </a:lnTo>
                <a:lnTo>
                  <a:pt x="5570357" y="3438843"/>
                </a:lnTo>
                <a:lnTo>
                  <a:pt x="0" y="34388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459576"/>
            <a:ext cx="18288000" cy="86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0"/>
              </a:lnSpc>
            </a:pPr>
            <a:r>
              <a:rPr lang="en-US" b="true" sz="600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MODEL TUNING + 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1595" y="1582759"/>
            <a:ext cx="8292405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Hyperparameter Tuning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Tuned Gradient Boosting hyperparameters with GridSearchCV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Best model selected based on RMSE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Hyperparameter tuning improved RMSE and R² up to 0.57 from 0.55.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1582759"/>
            <a:ext cx="834399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Feature Importance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Used drop-column testing and  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model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-based 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feature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importance</a:t>
            </a:r>
            <a:r>
              <a:rPr lang="en-US" sz="18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 (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tree-based models) to find which factors highly influence price.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9977" y="6652813"/>
            <a:ext cx="14289126" cy="315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206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Conclusion:</a:t>
            </a:r>
          </a:p>
          <a:p>
            <a:pPr algn="l" marL="389800" indent="-194900" lvl="1">
              <a:lnSpc>
                <a:spcPts val="2708"/>
              </a:lnSpc>
              <a:buFont typeface="Arial"/>
              <a:buChar char="•"/>
            </a:pPr>
            <a:r>
              <a:rPr lang="en-US" sz="180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Gradient Boosting showed impressive results, achieving R² = 0.57, MSE = 0.08, MAE = 0.23, and RMSE = 0.29. Hence, it outperforms all other models after tuning and is selected to become the final model.</a:t>
            </a:r>
          </a:p>
          <a:p>
            <a:pPr algn="l" marL="389800" indent="-194900" lvl="1">
              <a:lnSpc>
                <a:spcPts val="2708"/>
              </a:lnSpc>
              <a:buFont typeface="Arial"/>
              <a:buChar char="•"/>
            </a:pPr>
            <a:r>
              <a:rPr lang="en-US" sz="180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Log transformation successfully corrected the right-skewed target distribution, improving model stability and predictive performance by a reasonable margin.</a:t>
            </a:r>
          </a:p>
          <a:p>
            <a:pPr algn="l" marL="389800" indent="-194900" lvl="1">
              <a:lnSpc>
                <a:spcPts val="2708"/>
              </a:lnSpc>
              <a:buFont typeface="Arial"/>
              <a:buChar char="•"/>
            </a:pPr>
            <a:r>
              <a:rPr lang="en-US" sz="180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Preprocessing steps (scaling, encoding, and feature engineering) significantly improved model performance.</a:t>
            </a:r>
          </a:p>
          <a:p>
            <a:pPr algn="l" marL="389800" indent="-194900" lvl="1">
              <a:lnSpc>
                <a:spcPts val="2708"/>
              </a:lnSpc>
              <a:buFont typeface="Arial"/>
              <a:buChar char="•"/>
            </a:pPr>
            <a:r>
              <a:rPr lang="en-US" sz="180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Learning curves show that Gradient Boosting generalizes well with no major signs of overfitting.</a:t>
            </a:r>
          </a:p>
          <a:p>
            <a:pPr algn="l" marL="389800" indent="-194900" lvl="1">
              <a:lnSpc>
                <a:spcPts val="2708"/>
              </a:lnSpc>
              <a:buFont typeface="Arial"/>
              <a:buChar char="•"/>
            </a:pPr>
            <a:r>
              <a:rPr lang="en-US" sz="180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The final model captures key relationships between house features and price, forming a solid and reliable baseline for future real-estate prediction systems.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64683" y="-3488417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66219" y="417614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59576"/>
            <a:ext cx="18288000" cy="86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0"/>
              </a:lnSpc>
            </a:pPr>
            <a:r>
              <a:rPr lang="en-US" b="true" sz="600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DATA CLEANING / EDA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391666" y="-4305172"/>
            <a:ext cx="5545632" cy="10344836"/>
          </a:xfrm>
          <a:custGeom>
            <a:avLst/>
            <a:gdLst/>
            <a:ahLst/>
            <a:cxnLst/>
            <a:rect r="r" b="b" t="t" l="l"/>
            <a:pathLst>
              <a:path h="10344836" w="5545632">
                <a:moveTo>
                  <a:pt x="0" y="0"/>
                </a:moveTo>
                <a:lnTo>
                  <a:pt x="5545633" y="0"/>
                </a:lnTo>
                <a:lnTo>
                  <a:pt x="5545633" y="10344836"/>
                </a:lnTo>
                <a:lnTo>
                  <a:pt x="0" y="1034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</a:blip>
            <a:stretch>
              <a:fillRect l="-2464" t="0" r="-246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78032" y="1382434"/>
            <a:ext cx="5877658" cy="4876451"/>
          </a:xfrm>
          <a:custGeom>
            <a:avLst/>
            <a:gdLst/>
            <a:ahLst/>
            <a:cxnLst/>
            <a:rect r="r" b="b" t="t" l="l"/>
            <a:pathLst>
              <a:path h="4876451" w="5877658">
                <a:moveTo>
                  <a:pt x="0" y="0"/>
                </a:moveTo>
                <a:lnTo>
                  <a:pt x="5877658" y="0"/>
                </a:lnTo>
                <a:lnTo>
                  <a:pt x="5877658" y="4876451"/>
                </a:lnTo>
                <a:lnTo>
                  <a:pt x="0" y="48764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69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48531" y="6556262"/>
            <a:ext cx="7639119" cy="2845572"/>
          </a:xfrm>
          <a:custGeom>
            <a:avLst/>
            <a:gdLst/>
            <a:ahLst/>
            <a:cxnLst/>
            <a:rect r="r" b="b" t="t" l="l"/>
            <a:pathLst>
              <a:path h="2845572" w="7639119">
                <a:moveTo>
                  <a:pt x="0" y="0"/>
                </a:moveTo>
                <a:lnTo>
                  <a:pt x="7639119" y="0"/>
                </a:lnTo>
                <a:lnTo>
                  <a:pt x="7639119" y="2845572"/>
                </a:lnTo>
                <a:lnTo>
                  <a:pt x="0" y="2845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654538" y="3461223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675284"/>
            <a:ext cx="7918443" cy="173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Dataset Analysis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Used </a:t>
            </a:r>
            <a:r>
              <a:rPr lang="en-US" sz="18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.info()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and </a:t>
            </a:r>
            <a:r>
              <a:rPr lang="en-US" sz="18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.describe()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to examine dataset structure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Found Missing values in some features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Found No duplicates in dataset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Visualized key insights using correlation heatmap and boxplots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784143"/>
            <a:ext cx="7743631" cy="367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Key EDA Insights</a:t>
            </a:r>
          </a:p>
          <a:p>
            <a:pPr algn="l" marL="388622" indent="-194311" lvl="1">
              <a:lnSpc>
                <a:spcPts val="2880"/>
              </a:lnSpc>
              <a:buFont typeface="Arial"/>
              <a:buChar char="•"/>
            </a:pPr>
            <a:r>
              <a:rPr lang="en-US" sz="18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Ambient T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and </a:t>
            </a:r>
            <a:r>
              <a:rPr lang="en-US" sz="18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Process T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show strong correlation</a:t>
            </a:r>
          </a:p>
          <a:p>
            <a:pPr algn="l" marL="777243" indent="-259081" lvl="2">
              <a:lnSpc>
                <a:spcPts val="288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Possibility of feature engineering (Temperature Difference)</a:t>
            </a:r>
          </a:p>
          <a:p>
            <a:pPr algn="l">
              <a:lnSpc>
                <a:spcPts val="2880"/>
              </a:lnSpc>
            </a:pPr>
          </a:p>
          <a:p>
            <a:pPr algn="l" marL="388622" indent="-194311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Several features show outliers and wide variance (e.g., </a:t>
            </a:r>
            <a:r>
              <a:rPr lang="en-US" sz="18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Rotation Speed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18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Torque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18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Tool Wear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)</a:t>
            </a:r>
          </a:p>
          <a:p>
            <a:pPr algn="l" marL="777243" indent="-259081" lvl="2">
              <a:lnSpc>
                <a:spcPts val="288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Important for predicting Machine Status</a:t>
            </a:r>
          </a:p>
          <a:p>
            <a:pPr algn="l">
              <a:lnSpc>
                <a:spcPts val="2880"/>
              </a:lnSpc>
            </a:pPr>
          </a:p>
          <a:p>
            <a:pPr algn="l" marL="388622" indent="-194311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EDA shows imbalance in </a:t>
            </a:r>
            <a:r>
              <a:rPr lang="en-US" sz="18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Machine Status.</a:t>
            </a:r>
          </a:p>
          <a:p>
            <a:pPr algn="l" marL="777243" indent="-259081" lvl="2">
              <a:lnSpc>
                <a:spcPts val="288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Important for SMOTE, and using recall as the top metric.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804122" y="663246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-6984657" y="4039735"/>
            <a:ext cx="16026714" cy="8681137"/>
          </a:xfrm>
          <a:custGeom>
            <a:avLst/>
            <a:gdLst/>
            <a:ahLst/>
            <a:cxnLst/>
            <a:rect r="r" b="b" t="t" l="l"/>
            <a:pathLst>
              <a:path h="8681137" w="16026714">
                <a:moveTo>
                  <a:pt x="16026714" y="0"/>
                </a:moveTo>
                <a:lnTo>
                  <a:pt x="0" y="0"/>
                </a:lnTo>
                <a:lnTo>
                  <a:pt x="0" y="8681137"/>
                </a:lnTo>
                <a:lnTo>
                  <a:pt x="16026714" y="8681137"/>
                </a:lnTo>
                <a:lnTo>
                  <a:pt x="1602671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64683" y="-3488417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66219" y="417614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201385" y="5880610"/>
            <a:ext cx="9144000" cy="5081603"/>
          </a:xfrm>
          <a:custGeom>
            <a:avLst/>
            <a:gdLst/>
            <a:ahLst/>
            <a:cxnLst/>
            <a:rect r="r" b="b" t="t" l="l"/>
            <a:pathLst>
              <a:path h="5081603" w="9144000">
                <a:moveTo>
                  <a:pt x="0" y="0"/>
                </a:moveTo>
                <a:lnTo>
                  <a:pt x="9144000" y="0"/>
                </a:lnTo>
                <a:lnTo>
                  <a:pt x="9144000" y="5081603"/>
                </a:lnTo>
                <a:lnTo>
                  <a:pt x="0" y="5081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491900" y="647065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04081" y="1654456"/>
            <a:ext cx="9275524" cy="3656132"/>
          </a:xfrm>
          <a:custGeom>
            <a:avLst/>
            <a:gdLst/>
            <a:ahLst/>
            <a:cxnLst/>
            <a:rect r="r" b="b" t="t" l="l"/>
            <a:pathLst>
              <a:path h="3656132" w="9275524">
                <a:moveTo>
                  <a:pt x="0" y="0"/>
                </a:moveTo>
                <a:lnTo>
                  <a:pt x="9275524" y="0"/>
                </a:lnTo>
                <a:lnTo>
                  <a:pt x="9275524" y="3656133"/>
                </a:lnTo>
                <a:lnTo>
                  <a:pt x="0" y="3656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03" t="0" r="-503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2934771">
            <a:off x="15029618" y="5656170"/>
            <a:ext cx="1041286" cy="342678"/>
          </a:xfrm>
          <a:custGeom>
            <a:avLst/>
            <a:gdLst/>
            <a:ahLst/>
            <a:cxnLst/>
            <a:rect r="r" b="b" t="t" l="l"/>
            <a:pathLst>
              <a:path h="342678" w="1041286">
                <a:moveTo>
                  <a:pt x="1041286" y="342678"/>
                </a:moveTo>
                <a:lnTo>
                  <a:pt x="0" y="342678"/>
                </a:lnTo>
                <a:lnTo>
                  <a:pt x="0" y="0"/>
                </a:lnTo>
                <a:lnTo>
                  <a:pt x="1041286" y="0"/>
                </a:lnTo>
                <a:lnTo>
                  <a:pt x="1041286" y="34267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4939" y="5653262"/>
            <a:ext cx="5628087" cy="4224790"/>
          </a:xfrm>
          <a:custGeom>
            <a:avLst/>
            <a:gdLst/>
            <a:ahLst/>
            <a:cxnLst/>
            <a:rect r="r" b="b" t="t" l="l"/>
            <a:pathLst>
              <a:path h="4224790" w="5628087">
                <a:moveTo>
                  <a:pt x="0" y="0"/>
                </a:moveTo>
                <a:lnTo>
                  <a:pt x="5628087" y="0"/>
                </a:lnTo>
                <a:lnTo>
                  <a:pt x="5628087" y="4224790"/>
                </a:lnTo>
                <a:lnTo>
                  <a:pt x="0" y="42247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602" r="0" b="-160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459576"/>
            <a:ext cx="18288000" cy="86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0"/>
              </a:lnSpc>
            </a:pPr>
            <a:r>
              <a:rPr lang="en-US" b="true" sz="600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PREPROCESSING + FEATURE ENGINEERING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2775" y="1743625"/>
            <a:ext cx="8115300" cy="354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Data Preprocessing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Imputed </a:t>
            </a:r>
            <a:r>
              <a:rPr lang="en-US" sz="18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Quality 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with most frequent category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Imputed </a:t>
            </a:r>
            <a:r>
              <a:rPr lang="en-US" sz="18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Process T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and </a:t>
            </a:r>
            <a:r>
              <a:rPr lang="en-US" sz="18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Rotation Speed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with mean value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Used IQR to detect outliers (visualized in boxplots)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329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Encoding and Scaling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Encoded Quality (L → 1, M → 2, H → 3) using Ordinal Encoding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Scaled numerical features using StandardScaler to normalize ranges</a:t>
            </a:r>
          </a:p>
          <a:p>
            <a:pPr algn="l" marL="777243" indent="-259081" lvl="2">
              <a:lnSpc>
                <a:spcPts val="270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(important for algorithms like Logistic Regression &amp; KNN)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36551" y="5586814"/>
            <a:ext cx="8115300" cy="395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Handling Class Imbalance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Dataset is highly i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mbalanced (on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ly 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678 faulty machines)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Applied SMO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 t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syn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he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ti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cally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rate minority class samples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Ensures the model learns patterns of faulty machines.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Important because recall is the priority metric</a:t>
            </a:r>
          </a:p>
          <a:p>
            <a:pPr algn="l">
              <a:lnSpc>
                <a:spcPts val="3299"/>
              </a:lnSpc>
            </a:pPr>
          </a:p>
          <a:p>
            <a:pPr algn="l">
              <a:lnSpc>
                <a:spcPts val="329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Feature Engineering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Temperature Difference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= </a:t>
            </a:r>
            <a:r>
              <a:rPr lang="en-US" sz="18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Process T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–</a:t>
            </a:r>
            <a:r>
              <a:rPr lang="en-US" sz="18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 Ambient T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Based on strong correlation found in EDA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He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lps model detect overheating / abnormal thermal behaviour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Dropped unnecessary features like </a:t>
            </a:r>
            <a:r>
              <a:rPr lang="en-US" sz="18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Unique ID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18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Product ID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771325" y="4766873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2934771">
            <a:off x="7349146" y="8250073"/>
            <a:ext cx="1041286" cy="342678"/>
          </a:xfrm>
          <a:custGeom>
            <a:avLst/>
            <a:gdLst/>
            <a:ahLst/>
            <a:cxnLst/>
            <a:rect r="r" b="b" t="t" l="l"/>
            <a:pathLst>
              <a:path h="342678" w="1041286">
                <a:moveTo>
                  <a:pt x="1041286" y="0"/>
                </a:moveTo>
                <a:lnTo>
                  <a:pt x="0" y="0"/>
                </a:lnTo>
                <a:lnTo>
                  <a:pt x="0" y="342678"/>
                </a:lnTo>
                <a:lnTo>
                  <a:pt x="1041286" y="342678"/>
                </a:lnTo>
                <a:lnTo>
                  <a:pt x="104128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23496" y="-254597"/>
            <a:ext cx="5207794" cy="9258300"/>
          </a:xfrm>
          <a:custGeom>
            <a:avLst/>
            <a:gdLst/>
            <a:ahLst/>
            <a:cxnLst/>
            <a:rect r="r" b="b" t="t" l="l"/>
            <a:pathLst>
              <a:path h="9258300" w="5207794">
                <a:moveTo>
                  <a:pt x="0" y="0"/>
                </a:moveTo>
                <a:lnTo>
                  <a:pt x="5207794" y="0"/>
                </a:lnTo>
                <a:lnTo>
                  <a:pt x="520779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91605" y="5938962"/>
            <a:ext cx="9144000" cy="5081603"/>
          </a:xfrm>
          <a:custGeom>
            <a:avLst/>
            <a:gdLst/>
            <a:ahLst/>
            <a:cxnLst/>
            <a:rect r="r" b="b" t="t" l="l"/>
            <a:pathLst>
              <a:path h="5081603" w="9144000">
                <a:moveTo>
                  <a:pt x="0" y="0"/>
                </a:moveTo>
                <a:lnTo>
                  <a:pt x="9144000" y="0"/>
                </a:lnTo>
                <a:lnTo>
                  <a:pt x="9144000" y="5081603"/>
                </a:lnTo>
                <a:lnTo>
                  <a:pt x="0" y="508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64221" y="470567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091605" y="-1479879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00044" y="6470376"/>
            <a:ext cx="6227349" cy="3115276"/>
          </a:xfrm>
          <a:custGeom>
            <a:avLst/>
            <a:gdLst/>
            <a:ahLst/>
            <a:cxnLst/>
            <a:rect r="r" b="b" t="t" l="l"/>
            <a:pathLst>
              <a:path h="3115276" w="6227349">
                <a:moveTo>
                  <a:pt x="0" y="0"/>
                </a:moveTo>
                <a:lnTo>
                  <a:pt x="6227349" y="0"/>
                </a:lnTo>
                <a:lnTo>
                  <a:pt x="6227349" y="3115276"/>
                </a:lnTo>
                <a:lnTo>
                  <a:pt x="0" y="3115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722" r="0" b="-372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35152" y="1567153"/>
            <a:ext cx="4461141" cy="4655573"/>
          </a:xfrm>
          <a:custGeom>
            <a:avLst/>
            <a:gdLst/>
            <a:ahLst/>
            <a:cxnLst/>
            <a:rect r="r" b="b" t="t" l="l"/>
            <a:pathLst>
              <a:path h="4655573" w="4461141">
                <a:moveTo>
                  <a:pt x="0" y="0"/>
                </a:moveTo>
                <a:lnTo>
                  <a:pt x="4461141" y="0"/>
                </a:lnTo>
                <a:lnTo>
                  <a:pt x="4461141" y="4655573"/>
                </a:lnTo>
                <a:lnTo>
                  <a:pt x="0" y="46555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459576"/>
            <a:ext cx="18288000" cy="86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0"/>
              </a:lnSpc>
            </a:pPr>
            <a:r>
              <a:rPr lang="en-US" b="true" sz="600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MODEL TRAINING + EVALUATION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6051" y="1699463"/>
            <a:ext cx="8343994" cy="847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Machine Learning Models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Dummy Classifier (Baseline)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Logistic Regression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Random Forest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Support Vector Machine (SVM)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 Nearest Neighbours (KNN)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Gradient Boosting</a:t>
            </a:r>
          </a:p>
          <a:p>
            <a:pPr algn="l">
              <a:lnSpc>
                <a:spcPts val="3299"/>
              </a:lnSpc>
            </a:pPr>
          </a:p>
          <a:p>
            <a:pPr algn="l">
              <a:lnSpc>
                <a:spcPts val="329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Model Workflow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Applied Preprocessing Pipeline (impute, scale, encode, SMOTE)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Split dataset into 80% train, 20% test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Fit model with training data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Predict on test data with model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Evaluate with metrics: precision, 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recall (priority), f1-score, accuracy and confusion matrix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329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Model Comparison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Dummy Classifier: 0 recall for faulty machines. (predicts only working class)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Other models achieved good recall (~0.85–0.9) but were slightly weaker than Random Forest.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Random Forest: highest recall (0.93), most reliable model.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270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100000">
            <a:off x="-4188913" y="-705542"/>
            <a:ext cx="8932907" cy="8229600"/>
          </a:xfrm>
          <a:custGeom>
            <a:avLst/>
            <a:gdLst/>
            <a:ahLst/>
            <a:cxnLst/>
            <a:rect r="r" b="b" t="t" l="l"/>
            <a:pathLst>
              <a:path h="8229600" w="8932907">
                <a:moveTo>
                  <a:pt x="8932907" y="0"/>
                </a:moveTo>
                <a:lnTo>
                  <a:pt x="0" y="0"/>
                </a:lnTo>
                <a:lnTo>
                  <a:pt x="0" y="8229600"/>
                </a:lnTo>
                <a:lnTo>
                  <a:pt x="8932907" y="8229600"/>
                </a:lnTo>
                <a:lnTo>
                  <a:pt x="8932907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64894" y="-247995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799254" y="-821211"/>
            <a:ext cx="7037145" cy="16140902"/>
          </a:xfrm>
          <a:custGeom>
            <a:avLst/>
            <a:gdLst/>
            <a:ahLst/>
            <a:cxnLst/>
            <a:rect r="r" b="b" t="t" l="l"/>
            <a:pathLst>
              <a:path h="16140902" w="7037145">
                <a:moveTo>
                  <a:pt x="7037145" y="0"/>
                </a:moveTo>
                <a:lnTo>
                  <a:pt x="0" y="0"/>
                </a:lnTo>
                <a:lnTo>
                  <a:pt x="0" y="16140901"/>
                </a:lnTo>
                <a:lnTo>
                  <a:pt x="7037145" y="16140901"/>
                </a:lnTo>
                <a:lnTo>
                  <a:pt x="7037145" y="0"/>
                </a:lnTo>
                <a:close/>
              </a:path>
            </a:pathLst>
          </a:custGeom>
          <a:blipFill>
            <a:blip r:embed="rId5">
              <a:alphaModFix amt="56000"/>
            </a:blip>
            <a:stretch>
              <a:fillRect l="-20344" t="0" r="-23844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33462" y="-2014629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81640" y="2492397"/>
            <a:ext cx="6592743" cy="3912766"/>
          </a:xfrm>
          <a:custGeom>
            <a:avLst/>
            <a:gdLst/>
            <a:ahLst/>
            <a:cxnLst/>
            <a:rect r="r" b="b" t="t" l="l"/>
            <a:pathLst>
              <a:path h="3912766" w="6592743">
                <a:moveTo>
                  <a:pt x="0" y="0"/>
                </a:moveTo>
                <a:lnTo>
                  <a:pt x="6592743" y="0"/>
                </a:lnTo>
                <a:lnTo>
                  <a:pt x="6592743" y="3912766"/>
                </a:lnTo>
                <a:lnTo>
                  <a:pt x="0" y="3912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5872" y="3138812"/>
            <a:ext cx="6224390" cy="3088854"/>
          </a:xfrm>
          <a:custGeom>
            <a:avLst/>
            <a:gdLst/>
            <a:ahLst/>
            <a:cxnLst/>
            <a:rect r="r" b="b" t="t" l="l"/>
            <a:pathLst>
              <a:path h="3088854" w="6224390">
                <a:moveTo>
                  <a:pt x="0" y="0"/>
                </a:moveTo>
                <a:lnTo>
                  <a:pt x="6224391" y="0"/>
                </a:lnTo>
                <a:lnTo>
                  <a:pt x="6224391" y="3088853"/>
                </a:lnTo>
                <a:lnTo>
                  <a:pt x="0" y="30888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459576"/>
            <a:ext cx="18288000" cy="86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0"/>
              </a:lnSpc>
            </a:pPr>
            <a:r>
              <a:rPr lang="en-US" b="true" sz="600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MODEL TUNING + 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1595" y="1582759"/>
            <a:ext cx="7672946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Hyperparameter Tuning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Tuned Random Forest hyperparameters with GridSearchCV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Best model selected based on Recall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Hyperparameter tuning improved recall slightly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1582759"/>
            <a:ext cx="8343994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Feature Importance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Used drop-column testing to verify important features.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9977" y="6652813"/>
            <a:ext cx="14289126" cy="246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206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Conclusion:</a:t>
            </a:r>
          </a:p>
          <a:p>
            <a:pPr algn="l" marL="389800" indent="-194900" lvl="1">
              <a:lnSpc>
                <a:spcPts val="2708"/>
              </a:lnSpc>
              <a:buFont typeface="Arial"/>
              <a:buChar char="•"/>
            </a:pPr>
            <a:r>
              <a:rPr lang="en-US" sz="180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Random Forest is the final chosen model due to its highest recall and consistent minority-class detection.</a:t>
            </a:r>
          </a:p>
          <a:p>
            <a:pPr algn="l" marL="389800" indent="-194900" lvl="1">
              <a:lnSpc>
                <a:spcPts val="2708"/>
              </a:lnSpc>
              <a:buFont typeface="Arial"/>
              <a:buChar char="•"/>
            </a:pPr>
            <a:r>
              <a:rPr lang="en-US" sz="180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Final model performance shows impressive results (Recall 0.96, Precision 0.83, F1-score 0.89).</a:t>
            </a:r>
          </a:p>
          <a:p>
            <a:pPr algn="l" marL="389800" indent="-194900" lvl="1">
              <a:lnSpc>
                <a:spcPts val="2708"/>
              </a:lnSpc>
              <a:buFont typeface="Arial"/>
              <a:buChar char="•"/>
            </a:pPr>
            <a:r>
              <a:rPr lang="en-US" sz="180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Model workflow</a:t>
            </a:r>
            <a:r>
              <a:rPr lang="en-US" sz="180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(EDA, preprocessing, SMOTE, hyperparameter tuning, and feature analysis) significantly improved model performance.</a:t>
            </a:r>
          </a:p>
          <a:p>
            <a:pPr algn="l" marL="389800" indent="-194900" lvl="1">
              <a:lnSpc>
                <a:spcPts val="2708"/>
              </a:lnSpc>
              <a:buFont typeface="Arial"/>
              <a:buChar char="•"/>
            </a:pPr>
            <a:r>
              <a:rPr lang="en-US" sz="180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Model achieved a ROC-AUC of 0.996, showing very strong discriminatory power.</a:t>
            </a:r>
          </a:p>
          <a:p>
            <a:pPr algn="l" marL="389800" indent="-194900" lvl="1">
              <a:lnSpc>
                <a:spcPts val="2708"/>
              </a:lnSpc>
              <a:buFont typeface="Arial"/>
              <a:buChar char="•"/>
            </a:pPr>
            <a:r>
              <a:rPr lang="en-US" sz="1805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The refined model provides a reliable foundation for early fault detection in actual factory environments.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7278" y="351364"/>
            <a:ext cx="18288000" cy="86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0"/>
              </a:lnSpc>
            </a:pPr>
            <a:r>
              <a:rPr lang="en-US" b="true" sz="600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PART 2: REGRESSION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321831" y="-2825095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143500"/>
            <a:ext cx="18288000" cy="9877425"/>
          </a:xfrm>
          <a:custGeom>
            <a:avLst/>
            <a:gdLst/>
            <a:ahLst/>
            <a:cxnLst/>
            <a:rect r="r" b="b" t="t" l="l"/>
            <a:pathLst>
              <a:path h="9877425" w="18288000">
                <a:moveTo>
                  <a:pt x="0" y="0"/>
                </a:moveTo>
                <a:lnTo>
                  <a:pt x="18288000" y="0"/>
                </a:lnTo>
                <a:lnTo>
                  <a:pt x="18288000" y="9877425"/>
                </a:lnTo>
                <a:lnTo>
                  <a:pt x="0" y="9877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954413" y="211291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538277"/>
            <a:ext cx="8854794" cy="5251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6"/>
              </a:lnSpc>
            </a:pPr>
            <a:r>
              <a:rPr lang="en-US" sz="201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Key Points within Dataset</a:t>
            </a:r>
          </a:p>
          <a:p>
            <a:pPr algn="l" marL="390714" indent="-195357" lvl="1">
              <a:lnSpc>
                <a:spcPts val="2714"/>
              </a:lnSpc>
              <a:buFont typeface="Arial"/>
              <a:buChar char="•"/>
            </a:pP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Regression → </a:t>
            </a: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Predict Price ($)</a:t>
            </a:r>
          </a:p>
          <a:p>
            <a:pPr algn="l" marL="390714" indent="-195357" lvl="1">
              <a:lnSpc>
                <a:spcPts val="2714"/>
              </a:lnSpc>
              <a:buFont typeface="Arial"/>
              <a:buChar char="•"/>
            </a:pP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Dataset Summary:</a:t>
            </a:r>
          </a:p>
          <a:p>
            <a:pPr algn="l" marL="781427" indent="-260476" lvl="2">
              <a:lnSpc>
                <a:spcPts val="2714"/>
              </a:lnSpc>
              <a:buFont typeface="Arial"/>
              <a:buChar char="⚬"/>
            </a:pP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545 rows and 8 features</a:t>
            </a:r>
          </a:p>
          <a:p>
            <a:pPr algn="l" marL="781427" indent="-260476" lvl="2">
              <a:lnSpc>
                <a:spcPts val="2714"/>
              </a:lnSpc>
              <a:buFont typeface="Arial"/>
              <a:buChar char="⚬"/>
            </a:pP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Mix of numerical and categorical columns</a:t>
            </a:r>
          </a:p>
          <a:p>
            <a:pPr algn="l" marL="781427" indent="-260476" lvl="2">
              <a:lnSpc>
                <a:spcPts val="2714"/>
              </a:lnSpc>
              <a:buFont typeface="Arial"/>
              <a:buChar char="⚬"/>
            </a:pP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Some fe</a:t>
            </a: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at</a:t>
            </a: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ures requ</a:t>
            </a: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 enc</a:t>
            </a: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</a:t>
            </a: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di</a:t>
            </a: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</a:t>
            </a: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</a:t>
            </a: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(cat</a:t>
            </a: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gorical) an</a:t>
            </a: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</a:t>
            </a: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scaling (numerical)</a:t>
            </a:r>
          </a:p>
          <a:p>
            <a:pPr algn="l" marL="781427" indent="-260476" lvl="2">
              <a:lnSpc>
                <a:spcPts val="2714"/>
              </a:lnSpc>
              <a:buFont typeface="Arial"/>
              <a:buChar char="⚬"/>
            </a:pPr>
            <a:r>
              <a:rPr lang="en-US" sz="1809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Price</a:t>
            </a: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is right-skewed, meaning high-value houses are less common</a:t>
            </a:r>
          </a:p>
          <a:p>
            <a:pPr algn="l" marL="781427" indent="-260476" lvl="2">
              <a:lnSpc>
                <a:spcPts val="2714"/>
              </a:lnSpc>
              <a:buFont typeface="Arial"/>
              <a:buChar char="⚬"/>
            </a:pP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Skewness affects model performance → may require transformation</a:t>
            </a:r>
          </a:p>
          <a:p>
            <a:pPr algn="l">
              <a:lnSpc>
                <a:spcPts val="2714"/>
              </a:lnSpc>
            </a:pPr>
          </a:p>
          <a:p>
            <a:pPr algn="l">
              <a:lnSpc>
                <a:spcPts val="3316"/>
              </a:lnSpc>
            </a:pPr>
            <a:r>
              <a:rPr lang="en-US" sz="221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Why This Matters:</a:t>
            </a:r>
          </a:p>
          <a:p>
            <a:pPr algn="l" marL="390714" indent="-195357" lvl="1">
              <a:lnSpc>
                <a:spcPts val="2714"/>
              </a:lnSpc>
              <a:buFont typeface="Arial"/>
              <a:buChar char="•"/>
            </a:pP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He</a:t>
            </a: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lps estimate fair and data-driven house prices</a:t>
            </a:r>
          </a:p>
          <a:p>
            <a:pPr algn="l" marL="390714" indent="-195357" lvl="1">
              <a:lnSpc>
                <a:spcPts val="2714"/>
              </a:lnSpc>
              <a:buFont typeface="Arial"/>
              <a:buChar char="•"/>
            </a:pP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Supports home buyers, sellers, and property analysts</a:t>
            </a:r>
          </a:p>
          <a:p>
            <a:pPr algn="l" marL="390714" indent="-195357" lvl="1">
              <a:lnSpc>
                <a:spcPts val="2714"/>
              </a:lnSpc>
              <a:buFont typeface="Arial"/>
              <a:buChar char="•"/>
            </a:pP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Identifies which house features influence </a:t>
            </a: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price the most</a:t>
            </a:r>
          </a:p>
          <a:p>
            <a:pPr algn="l" marL="390714" indent="-195357" lvl="1">
              <a:lnSpc>
                <a:spcPts val="2714"/>
              </a:lnSpc>
              <a:buFont typeface="Arial"/>
              <a:buChar char="•"/>
            </a:pPr>
            <a:r>
              <a:rPr lang="en-US" sz="180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Builds a foundation for future real-estate prediction systems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10034803">
            <a:off x="9362851" y="5572628"/>
            <a:ext cx="1041286" cy="342678"/>
          </a:xfrm>
          <a:custGeom>
            <a:avLst/>
            <a:gdLst/>
            <a:ahLst/>
            <a:cxnLst/>
            <a:rect r="r" b="b" t="t" l="l"/>
            <a:pathLst>
              <a:path h="342678" w="1041286">
                <a:moveTo>
                  <a:pt x="1041286" y="0"/>
                </a:moveTo>
                <a:lnTo>
                  <a:pt x="0" y="0"/>
                </a:lnTo>
                <a:lnTo>
                  <a:pt x="0" y="342678"/>
                </a:lnTo>
                <a:lnTo>
                  <a:pt x="1041286" y="342678"/>
                </a:lnTo>
                <a:lnTo>
                  <a:pt x="104128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44587" y="2182701"/>
            <a:ext cx="6222673" cy="5697150"/>
          </a:xfrm>
          <a:custGeom>
            <a:avLst/>
            <a:gdLst/>
            <a:ahLst/>
            <a:cxnLst/>
            <a:rect r="r" b="b" t="t" l="l"/>
            <a:pathLst>
              <a:path h="5697150" w="6222673">
                <a:moveTo>
                  <a:pt x="0" y="0"/>
                </a:moveTo>
                <a:lnTo>
                  <a:pt x="6222673" y="0"/>
                </a:lnTo>
                <a:lnTo>
                  <a:pt x="6222673" y="5697150"/>
                </a:lnTo>
                <a:lnTo>
                  <a:pt x="0" y="56971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1271479"/>
            <a:ext cx="18288000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Task: Predict house sale price based on several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003314"/>
            <a:ext cx="907600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Problem Definition + Dataset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685939"/>
            <a:ext cx="8212578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 aim to predict house sale prices based on several features describing the size, quality, and characteristics of existing houses.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73491" y="8060003"/>
            <a:ext cx="336486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Right-Skewed Target Feature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64683" y="-3488417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66219" y="417614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93219"/>
            <a:ext cx="12983296" cy="86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0"/>
              </a:lnSpc>
            </a:pPr>
            <a:r>
              <a:rPr lang="en-US" b="true" sz="600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DATA CLEANING / EDA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486484" y="-3955060"/>
            <a:ext cx="5545632" cy="10344836"/>
          </a:xfrm>
          <a:custGeom>
            <a:avLst/>
            <a:gdLst/>
            <a:ahLst/>
            <a:cxnLst/>
            <a:rect r="r" b="b" t="t" l="l"/>
            <a:pathLst>
              <a:path h="10344836" w="5545632">
                <a:moveTo>
                  <a:pt x="0" y="0"/>
                </a:moveTo>
                <a:lnTo>
                  <a:pt x="5545632" y="0"/>
                </a:lnTo>
                <a:lnTo>
                  <a:pt x="5545632" y="10344836"/>
                </a:lnTo>
                <a:lnTo>
                  <a:pt x="0" y="10344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</a:blip>
            <a:stretch>
              <a:fillRect l="-2464" t="0" r="-246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654538" y="3461223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18568" y="3435936"/>
            <a:ext cx="9304547" cy="223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</a:t>
            </a: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</a:t>
            </a: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ature Exploration</a:t>
            </a:r>
          </a:p>
          <a:p>
            <a:pPr algn="l" marL="388622" indent="-194311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Visualised distributions of all features to understand their spread and skew</a:t>
            </a:r>
          </a:p>
          <a:p>
            <a:pPr algn="l" marL="388622" indent="-194311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Explored relationships between features and Price using scatter plots, boxplots, and bar charts</a:t>
            </a:r>
          </a:p>
          <a:p>
            <a:pPr algn="l" marL="388622" indent="-194311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Observed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that larg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 h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ou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areas and higher room counts generally correspond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to hig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her 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prices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032442" y="663246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6364515" y="4176142"/>
            <a:ext cx="16026714" cy="8681137"/>
          </a:xfrm>
          <a:custGeom>
            <a:avLst/>
            <a:gdLst/>
            <a:ahLst/>
            <a:cxnLst/>
            <a:rect r="r" b="b" t="t" l="l"/>
            <a:pathLst>
              <a:path h="8681137" w="16026714">
                <a:moveTo>
                  <a:pt x="16026714" y="0"/>
                </a:moveTo>
                <a:lnTo>
                  <a:pt x="0" y="0"/>
                </a:lnTo>
                <a:lnTo>
                  <a:pt x="0" y="8681137"/>
                </a:lnTo>
                <a:lnTo>
                  <a:pt x="16026714" y="8681137"/>
                </a:lnTo>
                <a:lnTo>
                  <a:pt x="16026714" y="0"/>
                </a:lnTo>
                <a:close/>
              </a:path>
            </a:pathLst>
          </a:custGeom>
          <a:blipFill>
            <a:blip r:embed="rId5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23332" y="299471"/>
            <a:ext cx="5735968" cy="5135616"/>
          </a:xfrm>
          <a:custGeom>
            <a:avLst/>
            <a:gdLst/>
            <a:ahLst/>
            <a:cxnLst/>
            <a:rect r="r" b="b" t="t" l="l"/>
            <a:pathLst>
              <a:path h="5135616" w="5735968">
                <a:moveTo>
                  <a:pt x="0" y="0"/>
                </a:moveTo>
                <a:lnTo>
                  <a:pt x="5735968" y="0"/>
                </a:lnTo>
                <a:lnTo>
                  <a:pt x="5735968" y="5135617"/>
                </a:lnTo>
                <a:lnTo>
                  <a:pt x="0" y="51356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42447" y="5772394"/>
            <a:ext cx="5088073" cy="4249921"/>
          </a:xfrm>
          <a:custGeom>
            <a:avLst/>
            <a:gdLst/>
            <a:ahLst/>
            <a:cxnLst/>
            <a:rect r="r" b="b" t="t" l="l"/>
            <a:pathLst>
              <a:path h="4249921" w="5088073">
                <a:moveTo>
                  <a:pt x="0" y="0"/>
                </a:moveTo>
                <a:lnTo>
                  <a:pt x="5088073" y="0"/>
                </a:lnTo>
                <a:lnTo>
                  <a:pt x="5088073" y="4249922"/>
                </a:lnTo>
                <a:lnTo>
                  <a:pt x="0" y="42499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18568" y="1845882"/>
            <a:ext cx="7918443" cy="1395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Dataset Analysis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Used </a:t>
            </a:r>
            <a:r>
              <a:rPr lang="en-US" sz="18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.info()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and </a:t>
            </a:r>
            <a:r>
              <a:rPr lang="en-US" sz="18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.describe()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to examine dataset structure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Found no missing values in dataset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Found no duplicates in dataset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8568" y="5858461"/>
            <a:ext cx="7743631" cy="331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Key EDA Insights</a:t>
            </a:r>
          </a:p>
          <a:p>
            <a:pPr algn="l" marL="388622" indent="-194311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From the heatmap, the strongest correlations w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ith Price are:</a:t>
            </a:r>
          </a:p>
          <a:p>
            <a:pPr algn="l" marL="777243" indent="-259081" lvl="2">
              <a:lnSpc>
                <a:spcPts val="288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House Area (sqm)</a:t>
            </a:r>
          </a:p>
          <a:p>
            <a:pPr algn="l" marL="777243" indent="-259081" lvl="2">
              <a:lnSpc>
                <a:spcPts val="288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Number of Toilets</a:t>
            </a:r>
          </a:p>
          <a:p>
            <a:pPr algn="l" marL="777243" indent="-259081" lvl="2">
              <a:lnSpc>
                <a:spcPts val="288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Number of Stories</a:t>
            </a:r>
          </a:p>
          <a:p>
            <a:pPr algn="l" marL="388622" indent="-194311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Categorical features (Renovation Status, City) show moderate influence</a:t>
            </a:r>
          </a:p>
          <a:p>
            <a:pPr algn="l" marL="388622" indent="-194311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Insi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ghts help guide feature selection affect model scoring.</a:t>
            </a:r>
          </a:p>
          <a:p>
            <a:pPr algn="l">
              <a:lnSpc>
                <a:spcPts val="288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4371092" y="-3654538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64683" y="-3488417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70846" y="-1046451"/>
            <a:ext cx="7782476" cy="12379902"/>
          </a:xfrm>
          <a:custGeom>
            <a:avLst/>
            <a:gdLst/>
            <a:ahLst/>
            <a:cxnLst/>
            <a:rect r="r" b="b" t="t" l="l"/>
            <a:pathLst>
              <a:path h="12379902" w="7782476">
                <a:moveTo>
                  <a:pt x="0" y="0"/>
                </a:moveTo>
                <a:lnTo>
                  <a:pt x="7782476" y="0"/>
                </a:lnTo>
                <a:lnTo>
                  <a:pt x="7782476" y="12379902"/>
                </a:lnTo>
                <a:lnTo>
                  <a:pt x="0" y="12379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66219" y="4176142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288913" y="5995988"/>
            <a:ext cx="9144000" cy="5081603"/>
          </a:xfrm>
          <a:custGeom>
            <a:avLst/>
            <a:gdLst/>
            <a:ahLst/>
            <a:cxnLst/>
            <a:rect r="r" b="b" t="t" l="l"/>
            <a:pathLst>
              <a:path h="5081603" w="9144000">
                <a:moveTo>
                  <a:pt x="0" y="0"/>
                </a:moveTo>
                <a:lnTo>
                  <a:pt x="9144000" y="0"/>
                </a:lnTo>
                <a:lnTo>
                  <a:pt x="9144000" y="5081602"/>
                </a:lnTo>
                <a:lnTo>
                  <a:pt x="0" y="50816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506488" y="3768513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83797" y="4882250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5995988"/>
            <a:ext cx="8596246" cy="3498966"/>
          </a:xfrm>
          <a:custGeom>
            <a:avLst/>
            <a:gdLst/>
            <a:ahLst/>
            <a:cxnLst/>
            <a:rect r="r" b="b" t="t" l="l"/>
            <a:pathLst>
              <a:path h="3498966" w="8596246">
                <a:moveTo>
                  <a:pt x="0" y="0"/>
                </a:moveTo>
                <a:lnTo>
                  <a:pt x="8596246" y="0"/>
                </a:lnTo>
                <a:lnTo>
                  <a:pt x="8596246" y="3498965"/>
                </a:lnTo>
                <a:lnTo>
                  <a:pt x="0" y="34989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57" r="0" b="-25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53719" y="1908094"/>
            <a:ext cx="6576808" cy="3720839"/>
          </a:xfrm>
          <a:custGeom>
            <a:avLst/>
            <a:gdLst/>
            <a:ahLst/>
            <a:cxnLst/>
            <a:rect r="r" b="b" t="t" l="l"/>
            <a:pathLst>
              <a:path h="3720839" w="6576808">
                <a:moveTo>
                  <a:pt x="0" y="0"/>
                </a:moveTo>
                <a:lnTo>
                  <a:pt x="6576808" y="0"/>
                </a:lnTo>
                <a:lnTo>
                  <a:pt x="6576808" y="3720839"/>
                </a:lnTo>
                <a:lnTo>
                  <a:pt x="0" y="37208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459576"/>
            <a:ext cx="18288000" cy="86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0"/>
              </a:lnSpc>
            </a:pPr>
            <a:r>
              <a:rPr lang="en-US" b="true" sz="600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PREPROCESSING + FEATURE ENGINEERING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1035" y="1488871"/>
            <a:ext cx="8319532" cy="829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Data Preprocessing</a:t>
            </a:r>
          </a:p>
          <a:p>
            <a:pPr algn="l" marL="367032" indent="-183516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No missing/Duplicates in dataset</a:t>
            </a:r>
          </a:p>
          <a:p>
            <a:pPr algn="l" marL="367032" indent="-183516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Used IQR to detect outliers (visualized in boxplots)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3150"/>
              </a:lnSpc>
            </a:pPr>
            <a:r>
              <a:rPr lang="en-US" sz="21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Encoding and Scaling</a:t>
            </a:r>
          </a:p>
          <a:p>
            <a:pPr algn="l" marL="367032" indent="-183516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Encoded </a:t>
            </a:r>
            <a:r>
              <a:rPr lang="en-US" sz="17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Renovation Status</a:t>
            </a: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using OrdinalEncoder</a:t>
            </a:r>
          </a:p>
          <a:p>
            <a:pPr algn="l" marL="367032" indent="-183516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Applied One-Hot encoding to </a:t>
            </a:r>
            <a:r>
              <a:rPr lang="en-US" sz="17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City </a:t>
            </a:r>
          </a:p>
          <a:p>
            <a:pPr algn="l" marL="367032" indent="-183516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Scaled numerical features with StandardScaler to normalize ranges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3150"/>
              </a:lnSpc>
            </a:pPr>
            <a:r>
              <a:rPr lang="en-US" sz="21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Transforming target with Log Transform</a:t>
            </a:r>
          </a:p>
          <a:p>
            <a:pPr algn="l" marL="367032" indent="-183516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Applied a log transformation to </a:t>
            </a:r>
            <a:r>
              <a:rPr lang="en-US" sz="1700" i="true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Price</a:t>
            </a:r>
          </a:p>
          <a:p>
            <a:pPr algn="l" marL="367032" indent="-183516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Reduced right skew, improves model stability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3150"/>
              </a:lnSpc>
            </a:pPr>
            <a:r>
              <a:rPr lang="en-US" sz="21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Feature Engineering (Initial)</a:t>
            </a:r>
          </a:p>
          <a:p>
            <a:pPr algn="l" marL="367032" indent="-183516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Dropped unnecessary columns (House ID)</a:t>
            </a:r>
          </a:p>
          <a:p>
            <a:pPr algn="l" marL="367032" indent="-183516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Considered additional engineered features; will perform deeper feature engineering during model training</a:t>
            </a:r>
          </a:p>
          <a:p>
            <a:pPr algn="l">
              <a:lnSpc>
                <a:spcPts val="3299"/>
              </a:lnSpc>
            </a:pPr>
          </a:p>
          <a:p>
            <a:pPr algn="l">
              <a:lnSpc>
                <a:spcPts val="3150"/>
              </a:lnSpc>
            </a:pPr>
            <a:r>
              <a:rPr lang="en-US" sz="21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Preprocessing Insights</a:t>
            </a:r>
          </a:p>
          <a:p>
            <a:pPr algn="l" marL="367032" indent="-183516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Log transformation greatly stabilizes the target distribution</a:t>
            </a:r>
          </a:p>
          <a:p>
            <a:pPr algn="l" marL="367032" indent="-183516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Encoded categorical variables and normalized numeric variables to prepare for linear and tree-based models</a:t>
            </a:r>
          </a:p>
          <a:p>
            <a:pPr algn="l" marL="367032" indent="-183516" lvl="1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Initial feature engineering choices aim to keep the model robust while maintaining performance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23496" y="-254597"/>
            <a:ext cx="5207794" cy="9258300"/>
          </a:xfrm>
          <a:custGeom>
            <a:avLst/>
            <a:gdLst/>
            <a:ahLst/>
            <a:cxnLst/>
            <a:rect r="r" b="b" t="t" l="l"/>
            <a:pathLst>
              <a:path h="9258300" w="5207794">
                <a:moveTo>
                  <a:pt x="0" y="0"/>
                </a:moveTo>
                <a:lnTo>
                  <a:pt x="5207794" y="0"/>
                </a:lnTo>
                <a:lnTo>
                  <a:pt x="520779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91605" y="5938962"/>
            <a:ext cx="9144000" cy="5081603"/>
          </a:xfrm>
          <a:custGeom>
            <a:avLst/>
            <a:gdLst/>
            <a:ahLst/>
            <a:cxnLst/>
            <a:rect r="r" b="b" t="t" l="l"/>
            <a:pathLst>
              <a:path h="5081603" w="9144000">
                <a:moveTo>
                  <a:pt x="0" y="0"/>
                </a:moveTo>
                <a:lnTo>
                  <a:pt x="9144000" y="0"/>
                </a:lnTo>
                <a:lnTo>
                  <a:pt x="9144000" y="5081603"/>
                </a:lnTo>
                <a:lnTo>
                  <a:pt x="0" y="508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64221" y="4705674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091605" y="-1479879"/>
            <a:ext cx="7309077" cy="7309077"/>
          </a:xfrm>
          <a:custGeom>
            <a:avLst/>
            <a:gdLst/>
            <a:ahLst/>
            <a:cxnLst/>
            <a:rect r="r" b="b" t="t" l="l"/>
            <a:pathLst>
              <a:path h="7309077" w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83583" y="1756613"/>
            <a:ext cx="5737583" cy="4844828"/>
          </a:xfrm>
          <a:custGeom>
            <a:avLst/>
            <a:gdLst/>
            <a:ahLst/>
            <a:cxnLst/>
            <a:rect r="r" b="b" t="t" l="l"/>
            <a:pathLst>
              <a:path h="4844828" w="5737583">
                <a:moveTo>
                  <a:pt x="0" y="0"/>
                </a:moveTo>
                <a:lnTo>
                  <a:pt x="5737583" y="0"/>
                </a:lnTo>
                <a:lnTo>
                  <a:pt x="5737583" y="4844829"/>
                </a:lnTo>
                <a:lnTo>
                  <a:pt x="0" y="48448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83340" y="6767661"/>
            <a:ext cx="6138069" cy="2490639"/>
          </a:xfrm>
          <a:custGeom>
            <a:avLst/>
            <a:gdLst/>
            <a:ahLst/>
            <a:cxnLst/>
            <a:rect r="r" b="b" t="t" l="l"/>
            <a:pathLst>
              <a:path h="2490639" w="6138069">
                <a:moveTo>
                  <a:pt x="0" y="0"/>
                </a:moveTo>
                <a:lnTo>
                  <a:pt x="6138069" y="0"/>
                </a:lnTo>
                <a:lnTo>
                  <a:pt x="6138069" y="2490639"/>
                </a:lnTo>
                <a:lnTo>
                  <a:pt x="0" y="24906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459576"/>
            <a:ext cx="18288000" cy="86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0"/>
              </a:lnSpc>
            </a:pPr>
            <a:r>
              <a:rPr lang="en-US" b="true" sz="6000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MODEL TRAINING + EVALUATION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3355" y="1524407"/>
            <a:ext cx="8839985" cy="847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Machine Learning Models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Dummy Classifier (Baseline)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Logistic Regression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Ridge Regression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Random Forest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 Nearest Neighbours (KNN)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Gradient Boosting</a:t>
            </a:r>
          </a:p>
          <a:p>
            <a:pPr algn="l">
              <a:lnSpc>
                <a:spcPts val="3299"/>
              </a:lnSpc>
            </a:pPr>
          </a:p>
          <a:p>
            <a:pPr algn="l">
              <a:lnSpc>
                <a:spcPts val="329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Model Workflow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Applied Preprocessing Pipeline (scale, encode)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Split dataset into 80% train, 20% test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Fit model with training data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Predict on test set with model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Evaluate using: MSE, RMSE, MAE, R² (main metric)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3299"/>
              </a:lnSpc>
            </a:pPr>
            <a:r>
              <a:rPr lang="en-US" sz="219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Model Comparison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Dummy Regressor: R² ≈ 0 (baseline, no learning)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Linear &amp; Ridge Regression: Moderate performance; slight underfitting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KNN: Unstable and inconsistent generalization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Random Forest: Strong performance, low error, stable learning curve</a:t>
            </a:r>
          </a:p>
          <a:p>
            <a:pPr algn="l"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Gradient Boosting: Best overall model (lowest error, highest R² = 0.54)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2700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DAG5x9YzLq8</dc:identifier>
  <dcterms:modified xsi:type="dcterms:W3CDTF">2011-08-01T06:04:30Z</dcterms:modified>
  <cp:revision>1</cp:revision>
  <dc:title>AIML CA1</dc:title>
</cp:coreProperties>
</file>